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493602b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0493602b1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dea98dc5d376ad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5dea98dc5d376ad7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ea98dc5d376ad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dea98dc5d376ad7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493602b1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0493602b15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493602b1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0493602b15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dea98dc5d376ad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5dea98dc5d376ad7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a85008f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fa85008f0b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493602b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0493602b1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93602b1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0493602b15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3602b1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493602b15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493602b1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0493602b15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493602b1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0493602b15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493602b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0493602b15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145563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01455633b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/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476375" y="1628775"/>
            <a:ext cx="3529013" cy="4497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5157788" y="1628775"/>
            <a:ext cx="3529012" cy="4497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476375" y="1628775"/>
            <a:ext cx="7210425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 rot="5400000">
            <a:off x="4960937" y="2400301"/>
            <a:ext cx="5649913" cy="180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 rot="5400000">
            <a:off x="1279525" y="673100"/>
            <a:ext cx="5649913" cy="525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 rot="5400000">
            <a:off x="2832894" y="272256"/>
            <a:ext cx="4497387" cy="721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76375" y="1628775"/>
            <a:ext cx="7210425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Char char="–"/>
              <a:defRPr b="0" i="0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://www.agh.edu.pl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agh.edu.p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agh.edu.pl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2230437" y="2716212"/>
            <a:ext cx="61578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en-US" sz="3000">
                <a:solidFill>
                  <a:schemeClr val="dk1"/>
                </a:solidFill>
              </a:rPr>
              <a:t>C# dla początkujących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1493049" y="4246488"/>
            <a:ext cx="61578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Programowanie obiektowe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986212" y="5772237"/>
            <a:ext cx="61578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Kupryianau Heorhi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7631112" y="6611937"/>
            <a:ext cx="1512887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www.agh.edu.pl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222" y="212741"/>
            <a:ext cx="2542674" cy="21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243" y="4632327"/>
            <a:ext cx="2298185" cy="197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1476375" y="1628775"/>
            <a:ext cx="70248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[modyfikator dostępu] class [ClassName] { </a:t>
            </a:r>
            <a:r>
              <a:rPr lang="en-US" sz="1600"/>
              <a:t>...</a:t>
            </a:r>
            <a:r>
              <a:rPr lang="en-US" sz="1600"/>
              <a:t> }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Definicja klasy</a:t>
            </a:r>
            <a:endParaRPr/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175" y="2733525"/>
            <a:ext cx="5705475" cy="254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1476375" y="1628775"/>
            <a:ext cx="70248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Klasa może przechowywać </a:t>
            </a:r>
            <a:r>
              <a:rPr b="1" lang="en-US" sz="1600">
                <a:solidFill>
                  <a:srgbClr val="E06666"/>
                </a:solidFill>
              </a:rPr>
              <a:t>informacje</a:t>
            </a:r>
            <a:r>
              <a:rPr b="1" lang="en-US" sz="1600"/>
              <a:t>(zmienne)oraz wykonywać </a:t>
            </a:r>
            <a:r>
              <a:rPr b="1" lang="en-US" sz="1600">
                <a:solidFill>
                  <a:srgbClr val="E06666"/>
                </a:solidFill>
              </a:rPr>
              <a:t>działania</a:t>
            </a:r>
            <a:r>
              <a:rPr b="1" lang="en-US" sz="1600"/>
              <a:t>(funkcje)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Zmienne w klasie to </a:t>
            </a:r>
            <a:r>
              <a:rPr b="1" lang="en-US" sz="1600">
                <a:solidFill>
                  <a:srgbClr val="E06666"/>
                </a:solidFill>
              </a:rPr>
              <a:t>pola</a:t>
            </a:r>
            <a:endParaRPr b="1" sz="16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Funkcje w klasie to </a:t>
            </a:r>
            <a:r>
              <a:rPr b="1" lang="en-US" sz="1600">
                <a:solidFill>
                  <a:srgbClr val="E06666"/>
                </a:solidFill>
              </a:rPr>
              <a:t>metody</a:t>
            </a:r>
            <a:endParaRPr b="1" sz="16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2" name="Google Shape;182;p23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Pola i metody klasy</a:t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379" y="3429000"/>
            <a:ext cx="5595066" cy="28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7631112" y="6611937"/>
            <a:ext cx="1512887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Tworzenie obiektów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[ClassName = typ] [varName] = </a:t>
            </a:r>
            <a:r>
              <a:rPr b="1" lang="en-US" sz="1600"/>
              <a:t>new </a:t>
            </a:r>
            <a:r>
              <a:rPr lang="en-US" sz="1600"/>
              <a:t>[ClassName]();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050" y="3846900"/>
            <a:ext cx="1847676" cy="161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950" y="2371725"/>
            <a:ext cx="5562526" cy="38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Konstruktor</a:t>
            </a:r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1476375" y="1975275"/>
            <a:ext cx="3037500" cy="3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</a:rPr>
              <a:t>Konstruktor </a:t>
            </a:r>
            <a:r>
              <a:rPr b="1" lang="en-US" sz="1800"/>
              <a:t>- specjalna metoda, wywoływana przy tworzeniu obiektu. Odpowiada za </a:t>
            </a:r>
            <a:r>
              <a:rPr b="1" lang="en-US" sz="1800"/>
              <a:t>inicjalizację obiektu.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</a:rPr>
              <a:t>Konstruktorów </a:t>
            </a:r>
            <a:r>
              <a:rPr b="1" lang="en-US" sz="1800"/>
              <a:t>może być kilka, ale nie mogą wtedy przyjmować jednakowych parametrów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</p:txBody>
      </p:sp>
      <p:sp>
        <p:nvSpPr>
          <p:cNvPr id="202" name="Google Shape;202;p25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875" y="2059025"/>
            <a:ext cx="443865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1476375" y="1507500"/>
            <a:ext cx="731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public [ClassName]([args]) { ... }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1476375" y="1628775"/>
            <a:ext cx="70248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this </a:t>
            </a:r>
            <a:r>
              <a:rPr b="1" lang="en-US" sz="1600"/>
              <a:t>- słowo kluczowe odwołuje się do bieżącego wystąpienia klasy</a:t>
            </a:r>
            <a:endParaRPr b="1" sz="16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1" name="Google Shape;211;p26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this</a:t>
            </a:r>
            <a:endParaRPr/>
          </a:p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00" y="2253400"/>
            <a:ext cx="4329026" cy="30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950" y="3429000"/>
            <a:ext cx="4329025" cy="309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1476375" y="1628775"/>
            <a:ext cx="70248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1" name="Google Shape;221;p27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Łańcuch konstruktorów</a:t>
            </a:r>
            <a:endParaRPr/>
          </a:p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75" y="1345675"/>
            <a:ext cx="7354459" cy="5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250" y="604088"/>
            <a:ext cx="1981100" cy="17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30" name="Google Shape;230;p28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Zadania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Napisać klasę “Student”, która ma posiadać następujące pola: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public string name </a:t>
            </a:r>
            <a:r>
              <a:rPr lang="en-US" sz="1600"/>
              <a:t>[= “Bob”]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public int age </a:t>
            </a:r>
            <a:r>
              <a:rPr lang="en-US" sz="1600"/>
              <a:t>[= 19]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public </a:t>
            </a:r>
            <a:r>
              <a:rPr b="1" lang="en-US" sz="1600">
                <a:solidFill>
                  <a:srgbClr val="6D9EEB"/>
                </a:solidFill>
              </a:rPr>
              <a:t>string </a:t>
            </a:r>
            <a:r>
              <a:rPr b="1" lang="en-US" sz="1600"/>
              <a:t>faculty </a:t>
            </a:r>
            <a:r>
              <a:rPr lang="en-US" sz="1600"/>
              <a:t>[= “WiET”]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public int year </a:t>
            </a:r>
            <a:r>
              <a:rPr lang="en-US" sz="1600"/>
              <a:t>[= 1]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Ta klasa ma realizować łańcuch konstruktorów (5 sztuk) oraz metody: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public void PlayInFlanki(int times) </a:t>
            </a:r>
            <a:r>
              <a:rPr lang="en-US" sz="1600"/>
              <a:t>jeżeli </a:t>
            </a:r>
            <a:r>
              <a:rPr i="1" lang="en-US" sz="1600"/>
              <a:t>times </a:t>
            </a:r>
            <a:r>
              <a:rPr lang="en-US" sz="1600"/>
              <a:t>jest mniejsze niż 100, ma wypisać do konsoli “Nice”, w przeciwnym przypadku ma ustawiać </a:t>
            </a:r>
            <a:r>
              <a:rPr i="1" lang="en-US" sz="1600"/>
              <a:t>faculty</a:t>
            </a:r>
            <a:r>
              <a:rPr lang="en-US" sz="1600"/>
              <a:t> na “None”, </a:t>
            </a:r>
            <a:r>
              <a:rPr i="1" lang="en-US" sz="1600"/>
              <a:t>year </a:t>
            </a:r>
            <a:r>
              <a:rPr lang="en-US" sz="1600"/>
              <a:t>na -1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public </a:t>
            </a:r>
            <a:r>
              <a:rPr b="1" lang="en-US" sz="1600"/>
              <a:t>void PassYear() </a:t>
            </a:r>
            <a:r>
              <a:rPr lang="en-US" sz="1600"/>
              <a:t>ma zwiększać </a:t>
            </a:r>
            <a:r>
              <a:rPr i="1" lang="en-US" sz="1600"/>
              <a:t>age </a:t>
            </a:r>
            <a:r>
              <a:rPr lang="en-US" sz="1600"/>
              <a:t>oraz </a:t>
            </a:r>
            <a:r>
              <a:rPr i="1" lang="en-US" sz="1600"/>
              <a:t>year </a:t>
            </a:r>
            <a:r>
              <a:rPr lang="en-US" sz="1600"/>
              <a:t>o jeden (uwaga! </a:t>
            </a:r>
            <a:r>
              <a:rPr i="1" lang="en-US" sz="1600"/>
              <a:t>year</a:t>
            </a:r>
            <a:r>
              <a:rPr lang="en-US" sz="1600"/>
              <a:t> nie może przekroczyć 5)</a:t>
            </a:r>
            <a:endParaRPr sz="1600"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148" y="210425"/>
            <a:ext cx="1005100" cy="1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9275" y="2359700"/>
            <a:ext cx="1676401" cy="1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738" y="4476673"/>
            <a:ext cx="1243226" cy="10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41" name="Google Shape;241;p29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29"/>
          <p:cNvSpPr txBox="1"/>
          <p:nvPr>
            <p:ph idx="4294967295" type="ctrTitle"/>
          </p:nvPr>
        </p:nvSpPr>
        <p:spPr>
          <a:xfrm>
            <a:off x="1493112" y="2676612"/>
            <a:ext cx="61578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en-US" sz="3000">
                <a:solidFill>
                  <a:schemeClr val="dk1"/>
                </a:solidFill>
              </a:rPr>
              <a:t>Dziękuję za uwagę!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775" y="3710000"/>
            <a:ext cx="2443021" cy="237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Zamiast dużej ilości </a:t>
            </a:r>
            <a:r>
              <a:rPr b="1" lang="en-US" sz="1600">
                <a:solidFill>
                  <a:srgbClr val="6FA8DC"/>
                </a:solidFill>
              </a:rPr>
              <a:t>if</a:t>
            </a:r>
            <a:r>
              <a:rPr b="1" lang="en-US" sz="1600"/>
              <a:t>ów, można użyć </a:t>
            </a:r>
            <a:r>
              <a:rPr b="1" lang="en-US" sz="1600">
                <a:solidFill>
                  <a:srgbClr val="6D9EEB"/>
                </a:solidFill>
              </a:rPr>
              <a:t>switch</a:t>
            </a:r>
            <a:r>
              <a:rPr b="1" lang="en-US" sz="1600"/>
              <a:t>, który sprawdza więcej niż 2 stany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switch ([varName])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{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case [wartość1]: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	</a:t>
            </a:r>
            <a:r>
              <a:rPr lang="en-US" sz="1600"/>
              <a:t>...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	break;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case [wartość2]: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	</a:t>
            </a:r>
            <a:r>
              <a:rPr lang="en-US" sz="1600"/>
              <a:t>...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	break;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default: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	</a:t>
            </a:r>
            <a:r>
              <a:rPr lang="en-US" sz="1600"/>
              <a:t>...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	break;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}</a:t>
            </a:r>
            <a:endParaRPr sz="1600"/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Switch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Czasami potrzebujemy przekazywać zmienną ilość parametrów do funkcji, do tego można użyć </a:t>
            </a:r>
            <a:r>
              <a:rPr b="1" lang="en-US" sz="1600">
                <a:solidFill>
                  <a:srgbClr val="6D9EEB"/>
                </a:solidFill>
              </a:rPr>
              <a:t>params</a:t>
            </a:r>
            <a:endParaRPr b="1" sz="1600"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 Sum(params int[] args)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{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int sum = 0;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foreach(int i in args)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	sum += i;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return sum;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}</a:t>
            </a:r>
            <a:endParaRPr sz="1600"/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Params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062" y="3429000"/>
            <a:ext cx="2447161" cy="14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Enum </a:t>
            </a:r>
            <a:r>
              <a:rPr b="1" lang="en-US" sz="1600"/>
              <a:t>to sposób na definiowanie zestawu nazwanych, stałych całkowitych, które mogą zostać przypisane do zmiennej.</a:t>
            </a:r>
            <a:endParaRPr b="1" sz="1600"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Domyślnie pierwsza wartość ma 0, kolejna +1. Można też ustawić wartości samodzielnie.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enum [enumName]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{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value1, // = 0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value2, // = 1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</a:t>
            </a:r>
            <a:r>
              <a:rPr lang="en-US" sz="1600"/>
              <a:t>...</a:t>
            </a:r>
            <a:r>
              <a:rPr lang="en-US" sz="1600"/>
              <a:t>,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valueN = -4 // = -4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}</a:t>
            </a:r>
            <a:endParaRPr sz="1600"/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Enum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Podsumowanie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950" y="1417688"/>
            <a:ext cx="5295900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225" y="2709563"/>
            <a:ext cx="23050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1476375" y="1628775"/>
            <a:ext cx="7210425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Wartościowe </a:t>
            </a:r>
            <a:r>
              <a:rPr b="1" lang="en-US" sz="1600"/>
              <a:t>- są przechowywane na stosie, są przekazywane jako wartości.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(wszystkie podstawowe typy)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Referencyjne </a:t>
            </a:r>
            <a:r>
              <a:rPr b="1" lang="en-US" sz="1600"/>
              <a:t>- dane są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przechowywane na stercie,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adresy na stosie. Są przekazywane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jako adresy.</a:t>
            </a:r>
            <a:endParaRPr b="1" sz="1600"/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1476375" y="836612"/>
            <a:ext cx="72104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Typy danych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7631112" y="6611937"/>
            <a:ext cx="1512887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250" y="2106225"/>
            <a:ext cx="26574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4288" y="3819850"/>
            <a:ext cx="3275425" cy="25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void SomeFunc(ref int a) { </a:t>
            </a:r>
            <a:r>
              <a:rPr lang="en-US" sz="1600"/>
              <a:t>...</a:t>
            </a:r>
            <a:r>
              <a:rPr lang="en-US" sz="1600"/>
              <a:t> 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Przekazujemy zmienną jako adres w pamięci, zatem jeżeli wewnątrz funkcji zmienna się zmieni, to przekazywana zmienna też się zmieni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void SomeFunc(out int a) { </a:t>
            </a:r>
            <a:r>
              <a:rPr lang="en-US" sz="1600"/>
              <a:t>...</a:t>
            </a:r>
            <a:r>
              <a:rPr lang="en-US" sz="1600"/>
              <a:t> 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To samo, tylko musimy zainicjalizować zmienną (return zwraca tylko 1 wartość, ale za pomocą out możemy zwrócić dodatkowe wartości)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void SomeFunc(in int a) { </a:t>
            </a:r>
            <a:r>
              <a:rPr lang="en-US" sz="1600"/>
              <a:t>...</a:t>
            </a:r>
            <a:r>
              <a:rPr lang="en-US" sz="1600"/>
              <a:t> 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To samo, tylko nie możemy zmienić wartość a (prawie useless)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ref out in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25" y="5184300"/>
            <a:ext cx="312420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875" y="5668025"/>
            <a:ext cx="1590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4425" y="5078325"/>
            <a:ext cx="28575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4030" y="5708043"/>
            <a:ext cx="1775250" cy="7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C# </a:t>
            </a:r>
            <a:r>
              <a:rPr b="1" lang="en-US" sz="1600"/>
              <a:t>- obiektowy język programowania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Co to znaczy?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Program napisany w języku C# można przedstawić jako współdziałanie powiązanych między sobą obiektów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Klasa </a:t>
            </a:r>
            <a:r>
              <a:rPr b="1" lang="en-US" sz="1600"/>
              <a:t>- samochód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Obiekty</a:t>
            </a:r>
            <a:r>
              <a:rPr b="1" lang="en-US" sz="1600"/>
              <a:t>, klasy “samochód” -</a:t>
            </a:r>
            <a:r>
              <a:rPr lang="en-US" sz="1800"/>
              <a:t> </a:t>
            </a:r>
            <a:endParaRPr sz="1800"/>
          </a:p>
        </p:txBody>
      </p:sp>
      <p:sp>
        <p:nvSpPr>
          <p:cNvPr id="152" name="Google Shape;152;p20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Wstęp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550" y="3953691"/>
            <a:ext cx="1512900" cy="107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375" y="3959600"/>
            <a:ext cx="1512900" cy="10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7130" y="5285768"/>
            <a:ext cx="2265920" cy="10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Klasy i obiekty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1476375" y="1628775"/>
            <a:ext cx="44673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93C47D"/>
                </a:solidFill>
              </a:rPr>
              <a:t>Klasa </a:t>
            </a:r>
            <a:r>
              <a:rPr b="1" lang="en-US" sz="1600"/>
              <a:t>jest abstrakcją, opisującą wspólne cechy pewnej grupy </a:t>
            </a:r>
            <a:r>
              <a:rPr b="1" lang="en-US" sz="1600">
                <a:solidFill>
                  <a:srgbClr val="E06666"/>
                </a:solidFill>
              </a:rPr>
              <a:t>elementów </a:t>
            </a:r>
            <a:r>
              <a:rPr b="1" lang="en-US" sz="1600"/>
              <a:t>programu</a:t>
            </a:r>
            <a:r>
              <a:rPr lang="en-US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93C47D"/>
                </a:solidFill>
              </a:rPr>
              <a:t>Obiekt </a:t>
            </a:r>
            <a:r>
              <a:rPr b="1" lang="en-US" sz="1600"/>
              <a:t>jest tym </a:t>
            </a:r>
            <a:r>
              <a:rPr b="1" lang="en-US" sz="1600">
                <a:solidFill>
                  <a:srgbClr val="E06666"/>
                </a:solidFill>
              </a:rPr>
              <a:t>elementem</a:t>
            </a:r>
            <a:endParaRPr b="1" sz="1600">
              <a:solidFill>
                <a:srgbClr val="E0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To działa dokładnie jak w rzeczywistości - ja jestem </a:t>
            </a:r>
            <a:r>
              <a:rPr b="1" lang="en-US" sz="1600">
                <a:solidFill>
                  <a:srgbClr val="6D9EEB"/>
                </a:solidFill>
              </a:rPr>
              <a:t>człowiekiem</a:t>
            </a:r>
            <a:r>
              <a:rPr b="1" lang="en-US" sz="1600"/>
              <a:t>, rektor jest </a:t>
            </a:r>
            <a:r>
              <a:rPr b="1" lang="en-US" sz="1600">
                <a:solidFill>
                  <a:srgbClr val="6D9EEB"/>
                </a:solidFill>
              </a:rPr>
              <a:t>człowiekiem</a:t>
            </a:r>
            <a:r>
              <a:rPr b="1" lang="en-US" sz="1600"/>
              <a:t>, mamy dużo wspólnego, ale jednocześnie się różnimy. Jesteśmy obiektami </a:t>
            </a:r>
            <a:r>
              <a:rPr b="1" lang="en-US" sz="1600">
                <a:solidFill>
                  <a:srgbClr val="93C47D"/>
                </a:solidFill>
              </a:rPr>
              <a:t>klasy </a:t>
            </a:r>
            <a:r>
              <a:rPr b="1" lang="en-US" sz="1600">
                <a:solidFill>
                  <a:srgbClr val="6D9EEB"/>
                </a:solidFill>
              </a:rPr>
              <a:t>człowiek</a:t>
            </a:r>
            <a:r>
              <a:rPr b="1" lang="en-US" sz="1600"/>
              <a:t>.</a:t>
            </a:r>
            <a:endParaRPr b="1" sz="1600"/>
          </a:p>
        </p:txBody>
      </p:sp>
      <p:sp>
        <p:nvSpPr>
          <p:cNvPr id="164" name="Google Shape;164;p21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207" y="2376474"/>
            <a:ext cx="1321768" cy="12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kt domyślny">
  <a:themeElements>
    <a:clrScheme name="Niestandardowy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